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D0640B-6451-4548-B3A4-498163581D35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AD4B22-7768-44CD-B70D-9E05A3909D1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Витамины-основа жизни.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6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«Самая большая ценность в мире-жизнь:чужая,своя,жизнь животного мира и растений,жизнь культуры,жизнь на всем </a:t>
            </a:r>
            <a:r>
              <a:rPr lang="ru-RU" dirty="0" err="1" smtClean="0"/>
              <a:t>протяжении-и</a:t>
            </a:r>
            <a:r>
              <a:rPr lang="ru-RU" dirty="0" smtClean="0"/>
              <a:t> в прошлом,и в настоящем,и в будущем»(Д.С.Лихачев).</a:t>
            </a:r>
            <a:endParaRPr lang="ru-RU" dirty="0"/>
          </a:p>
        </p:txBody>
      </p:sp>
      <p:pic>
        <p:nvPicPr>
          <p:cNvPr id="4" name="Рисунок 3" descr="pl_038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714488"/>
            <a:ext cx="292895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Значение овощей и фруктов.</a:t>
            </a:r>
            <a:endParaRPr lang="ru-RU" sz="32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Лук.</a:t>
            </a:r>
          </a:p>
          <a:p>
            <a:r>
              <a:rPr lang="ru-RU" sz="2400" dirty="0" smtClean="0"/>
              <a:t>Овощ этот очень крут-</a:t>
            </a:r>
          </a:p>
          <a:p>
            <a:r>
              <a:rPr lang="ru-RU" sz="2400" dirty="0" smtClean="0"/>
              <a:t>Убивает всех вокруг.</a:t>
            </a:r>
          </a:p>
          <a:p>
            <a:r>
              <a:rPr lang="ru-RU" sz="2400" dirty="0" smtClean="0"/>
              <a:t>Помогут фитонциды</a:t>
            </a:r>
          </a:p>
          <a:p>
            <a:r>
              <a:rPr lang="ru-RU" sz="2400" dirty="0" smtClean="0"/>
              <a:t>От оспы и чумы.</a:t>
            </a:r>
          </a:p>
          <a:p>
            <a:r>
              <a:rPr lang="ru-RU" sz="2400" dirty="0" smtClean="0"/>
              <a:t>И вылечить простуду</a:t>
            </a:r>
          </a:p>
          <a:p>
            <a:r>
              <a:rPr lang="ru-RU" sz="2400" dirty="0" smtClean="0"/>
              <a:t>Им тоже можем мы.</a:t>
            </a:r>
            <a:endParaRPr lang="ru-RU" sz="2400" dirty="0"/>
          </a:p>
        </p:txBody>
      </p:sp>
      <p:pic>
        <p:nvPicPr>
          <p:cNvPr id="8" name="Содержимое 7" descr="l_120i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45100" y="2213769"/>
            <a:ext cx="1771650" cy="1971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Петрушка 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Эти резные листочки</a:t>
            </a:r>
          </a:p>
          <a:p>
            <a:r>
              <a:rPr lang="ru-RU" sz="2400" dirty="0" smtClean="0"/>
              <a:t>Лечат сердечко и почки,</a:t>
            </a:r>
          </a:p>
          <a:p>
            <a:r>
              <a:rPr lang="ru-RU" sz="2400" dirty="0" smtClean="0"/>
              <a:t>Улучшают аппетит, боль прогонят, где болит,</a:t>
            </a:r>
          </a:p>
          <a:p>
            <a:r>
              <a:rPr lang="ru-RU" sz="2400" dirty="0" smtClean="0"/>
              <a:t>Быстро смывают веснушки,</a:t>
            </a:r>
          </a:p>
          <a:p>
            <a:r>
              <a:rPr lang="ru-RU" sz="2400" dirty="0" smtClean="0"/>
              <a:t>И лысины нет на макушке.</a:t>
            </a:r>
            <a:endParaRPr lang="ru-RU" sz="2400" dirty="0"/>
          </a:p>
        </p:txBody>
      </p:sp>
      <p:pic>
        <p:nvPicPr>
          <p:cNvPr id="5" name="Содержимое 4" descr="p_110i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45100" y="2213769"/>
            <a:ext cx="1771650" cy="1971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Смородина. 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Содержит фитонциды,</a:t>
            </a:r>
          </a:p>
          <a:p>
            <a:r>
              <a:rPr lang="ru-RU" sz="2400" dirty="0" smtClean="0"/>
              <a:t>Для кулинара и врача</a:t>
            </a:r>
          </a:p>
          <a:p>
            <a:r>
              <a:rPr lang="ru-RU" sz="2400" dirty="0" smtClean="0"/>
              <a:t>Они незаменимы.</a:t>
            </a:r>
          </a:p>
          <a:p>
            <a:r>
              <a:rPr lang="ru-RU" sz="2400" dirty="0" smtClean="0"/>
              <a:t>Источник витамина С-</a:t>
            </a:r>
          </a:p>
          <a:p>
            <a:r>
              <a:rPr lang="ru-RU" sz="2400" dirty="0" smtClean="0"/>
              <a:t>От кашля избавленье.</a:t>
            </a:r>
          </a:p>
          <a:p>
            <a:r>
              <a:rPr lang="ru-RU" sz="2400" dirty="0" smtClean="0"/>
              <a:t>Эти разноцветные плоды-</a:t>
            </a:r>
          </a:p>
          <a:p>
            <a:r>
              <a:rPr lang="ru-RU" sz="2400" dirty="0" smtClean="0"/>
              <a:t>Лечение с наслаждением.</a:t>
            </a:r>
            <a:endParaRPr lang="ru-RU" sz="2400" dirty="0"/>
          </a:p>
        </p:txBody>
      </p:sp>
      <p:pic>
        <p:nvPicPr>
          <p:cNvPr id="5" name="Содержимое 4" descr="s_571i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14942" y="571480"/>
            <a:ext cx="3853126" cy="3143272"/>
          </a:xfrm>
        </p:spPr>
      </p:pic>
      <p:pic>
        <p:nvPicPr>
          <p:cNvPr id="6" name="Рисунок 5" descr="s_570i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3857628"/>
            <a:ext cx="2143140" cy="2471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Укроп .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Листья будто кружева,</a:t>
            </a:r>
          </a:p>
          <a:p>
            <a:r>
              <a:rPr lang="ru-RU" sz="2400" dirty="0" smtClean="0"/>
              <a:t>Украшения для стола,</a:t>
            </a:r>
          </a:p>
          <a:p>
            <a:r>
              <a:rPr lang="ru-RU" sz="2400" dirty="0" smtClean="0"/>
              <a:t>Повышают аппетит,</a:t>
            </a:r>
          </a:p>
          <a:p>
            <a:r>
              <a:rPr lang="ru-RU" sz="2400" dirty="0" smtClean="0"/>
              <a:t>Придают здоровый вид.</a:t>
            </a:r>
          </a:p>
          <a:p>
            <a:r>
              <a:rPr lang="ru-RU" sz="2400" dirty="0" smtClean="0"/>
              <a:t>Круглый год лечения-</a:t>
            </a:r>
          </a:p>
          <a:p>
            <a:r>
              <a:rPr lang="ru-RU" sz="2400" dirty="0" smtClean="0"/>
              <a:t>И всё от воспаления.</a:t>
            </a:r>
            <a:endParaRPr lang="ru-RU" sz="2400" dirty="0"/>
          </a:p>
        </p:txBody>
      </p:sp>
      <p:pic>
        <p:nvPicPr>
          <p:cNvPr id="5" name="Содержимое 4" descr="u_008i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45100" y="2213769"/>
            <a:ext cx="1771650" cy="1971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Тыква .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Этот плод- аптека наша,</a:t>
            </a:r>
          </a:p>
          <a:p>
            <a:r>
              <a:rPr lang="ru-RU" sz="2400" dirty="0" smtClean="0"/>
              <a:t>Из него полезна каша.</a:t>
            </a:r>
          </a:p>
          <a:p>
            <a:r>
              <a:rPr lang="ru-RU" sz="2400" dirty="0" smtClean="0"/>
              <a:t>Семечки- деликатес</a:t>
            </a:r>
          </a:p>
          <a:p>
            <a:r>
              <a:rPr lang="ru-RU" sz="2400" dirty="0" smtClean="0"/>
              <a:t>И глистам противовес.</a:t>
            </a:r>
          </a:p>
          <a:p>
            <a:r>
              <a:rPr lang="ru-RU" sz="2400" dirty="0" smtClean="0"/>
              <a:t>Диетическое блюдо</a:t>
            </a:r>
          </a:p>
          <a:p>
            <a:r>
              <a:rPr lang="ru-RU" sz="2400" dirty="0" smtClean="0"/>
              <a:t>От болезней всех, как чудо.</a:t>
            </a:r>
            <a:endParaRPr lang="ru-RU" sz="2400" dirty="0"/>
          </a:p>
        </p:txBody>
      </p:sp>
      <p:pic>
        <p:nvPicPr>
          <p:cNvPr id="5" name="Содержимое 4" descr="t_058i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45100" y="2213769"/>
            <a:ext cx="1771650" cy="1971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Яблоки .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Эти вкусные плоды</a:t>
            </a:r>
          </a:p>
          <a:p>
            <a:r>
              <a:rPr lang="ru-RU" sz="2400" dirty="0" smtClean="0"/>
              <a:t>Всем знакомы с древности.</a:t>
            </a:r>
          </a:p>
          <a:p>
            <a:r>
              <a:rPr lang="ru-RU" sz="2400" dirty="0" smtClean="0"/>
              <a:t>Все, кто ели, не болели,</a:t>
            </a:r>
          </a:p>
          <a:p>
            <a:r>
              <a:rPr lang="ru-RU" sz="2400" dirty="0" smtClean="0"/>
              <a:t>Зубы белые блестели,</a:t>
            </a:r>
          </a:p>
          <a:p>
            <a:r>
              <a:rPr lang="ru-RU" sz="2400" dirty="0" smtClean="0"/>
              <a:t>Малокровие, ожирение</a:t>
            </a:r>
          </a:p>
          <a:p>
            <a:r>
              <a:rPr lang="ru-RU" sz="2400" dirty="0" smtClean="0"/>
              <a:t>Побеждают без сомнения.</a:t>
            </a:r>
          </a:p>
          <a:p>
            <a:r>
              <a:rPr lang="ru-RU" sz="2400" dirty="0" smtClean="0"/>
              <a:t>Есть варенье,сок,пюре</a:t>
            </a:r>
          </a:p>
          <a:p>
            <a:r>
              <a:rPr lang="ru-RU" sz="2400" dirty="0" smtClean="0"/>
              <a:t>И аптека во дворе.</a:t>
            </a:r>
            <a:endParaRPr lang="ru-RU" sz="2400" dirty="0"/>
          </a:p>
        </p:txBody>
      </p:sp>
      <p:pic>
        <p:nvPicPr>
          <p:cNvPr id="5" name="Содержимое 4" descr="ya_500i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45100" y="2213769"/>
            <a:ext cx="1771650" cy="1971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Практическая работа « Обнаружение витаминов».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Цель . </a:t>
            </a:r>
            <a:r>
              <a:rPr lang="ru-RU" sz="1400" dirty="0" smtClean="0"/>
              <a:t>Доказать наличие витамина А в подсолнечном масле и витамина  С в яблочном соке.</a:t>
            </a:r>
          </a:p>
          <a:p>
            <a:r>
              <a:rPr lang="ru-RU" sz="1800" dirty="0" smtClean="0"/>
              <a:t>Оборудование и материалы. </a:t>
            </a:r>
            <a:r>
              <a:rPr lang="ru-RU" sz="1400" dirty="0" smtClean="0"/>
              <a:t>Пробирка с подсолнечным маслом, пробирка с яблочным соком, стакан с водой,1% раствор хлорида железа(</a:t>
            </a:r>
            <a:r>
              <a:rPr lang="en-US" sz="1400" dirty="0" smtClean="0"/>
              <a:t>FeCI )</a:t>
            </a:r>
            <a:r>
              <a:rPr lang="ru-RU" sz="1400" dirty="0" smtClean="0"/>
              <a:t>,крахмальный клейстер,5% раствор йода, стеклянная палочка.</a:t>
            </a:r>
          </a:p>
          <a:p>
            <a:r>
              <a:rPr lang="ru-RU" sz="2000" dirty="0" smtClean="0"/>
              <a:t>Ход работы</a:t>
            </a:r>
          </a:p>
          <a:p>
            <a:r>
              <a:rPr lang="ru-RU" sz="1600" dirty="0" smtClean="0"/>
              <a:t>1. Обнаружение витамина А в подсолнечном масле.</a:t>
            </a:r>
          </a:p>
          <a:p>
            <a:r>
              <a:rPr lang="ru-RU" sz="1600" dirty="0" smtClean="0"/>
              <a:t>а)</a:t>
            </a:r>
            <a:r>
              <a:rPr lang="ru-RU" sz="1400" dirty="0" smtClean="0"/>
              <a:t>в пробирку с 1 мл подсолнечного масла добавить 2-3 мл 1% раствора хлорида железа(</a:t>
            </a:r>
            <a:r>
              <a:rPr lang="en-US" sz="1400" dirty="0" smtClean="0"/>
              <a:t>III)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Появление ярко-зелёного окрашивания указывает на наличие витамина А.</a:t>
            </a:r>
          </a:p>
          <a:p>
            <a:r>
              <a:rPr lang="ru-RU" sz="1600" dirty="0" smtClean="0"/>
              <a:t>2. Определение витамина С в яблочном соке.</a:t>
            </a:r>
          </a:p>
          <a:p>
            <a:r>
              <a:rPr lang="ru-RU" sz="1400" dirty="0"/>
              <a:t>а</a:t>
            </a:r>
            <a:r>
              <a:rPr lang="ru-RU" sz="1400" dirty="0" smtClean="0"/>
              <a:t>) в пробирку с 2 мл яблочного сока добавить с помощью мерного цилиндра 8 мл воды.</a:t>
            </a:r>
          </a:p>
          <a:p>
            <a:r>
              <a:rPr lang="ru-RU" sz="1400" dirty="0" smtClean="0"/>
              <a:t>б)добавить 1 мл крахмального клейстера.</a:t>
            </a:r>
          </a:p>
          <a:p>
            <a:r>
              <a:rPr lang="ru-RU" sz="1400" dirty="0"/>
              <a:t>в</a:t>
            </a:r>
            <a:r>
              <a:rPr lang="ru-RU" sz="1400" dirty="0" smtClean="0"/>
              <a:t>) по каплям добавить 5% раствор йода до появления устойчивого синего окрашивания не исчезающего в течении 10-15 секунд.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5286388"/>
          <a:ext cx="609600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928958"/>
                <a:gridCol w="245266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 опыта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Наблюдения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Выводы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Современные проблемы рационального питания.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757742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Наиболее рациональным признан четырехразовый прием пищи, при котором 20-25 5 суточной потребности удовлетворяется во время первого завтрака и ужина,10-15% - во время второго завтрака или полдника,40-45 во время обеда.</a:t>
            </a:r>
          </a:p>
          <a:p>
            <a:r>
              <a:rPr lang="ru-RU" sz="2000" dirty="0" smtClean="0"/>
              <a:t>В идеале пищевой рацион должен подбираться для каждого человека индивидуально в зависимости от особенности его обмена веществ,возраста,пола,национальности,физической нагрузки, уровня здоровья, климатических </a:t>
            </a:r>
            <a:r>
              <a:rPr lang="ru-RU" sz="1400" dirty="0" smtClean="0"/>
              <a:t>условий.</a:t>
            </a:r>
            <a:endParaRPr lang="ru-RU" sz="1400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500174"/>
            <a:ext cx="3714776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36" b="1036"/>
          <a:stretch>
            <a:fillRect/>
          </a:stretch>
        </p:blipFill>
        <p:spPr>
          <a:xfrm>
            <a:off x="357158" y="500042"/>
            <a:ext cx="2636836" cy="338772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1071546"/>
            <a:ext cx="2571768" cy="2571768"/>
          </a:xfrm>
          <a:prstGeom prst="rect">
            <a:avLst/>
          </a:prstGeom>
        </p:spPr>
      </p:pic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1428736"/>
            <a:ext cx="2733677" cy="2928958"/>
          </a:xfrm>
          <a:prstGeom prst="rect">
            <a:avLst/>
          </a:prstGeom>
        </p:spPr>
      </p:pic>
      <p:pic>
        <p:nvPicPr>
          <p:cNvPr id="9" name="Звук с компакт-диска 8">
            <a:hlinkClick r:id="" action="ppaction://media"/>
          </p:cNvPr>
          <p:cNvPicPr>
            <a:picLocks noRot="1" noChangeAspect="1"/>
          </p:cNvPicPr>
          <p:nvPr>
            <a:audioCd>
              <a:st track="6"/>
              <a:end track="6" time="198"/>
            </a:audioCd>
          </p:nvPr>
        </p:nvPicPr>
        <p:blipFill>
          <a:blip r:embed="rId5"/>
          <a:stretch>
            <a:fillRect/>
          </a:stretch>
        </p:blipFill>
        <p:spPr>
          <a:xfrm>
            <a:off x="7929586" y="550070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ru-RU" dirty="0" smtClean="0"/>
              <a:t>История открытия</a:t>
            </a:r>
          </a:p>
          <a:p>
            <a:r>
              <a:rPr lang="ru-RU" dirty="0" smtClean="0"/>
              <a:t>Классификация витаминов</a:t>
            </a:r>
          </a:p>
          <a:p>
            <a:r>
              <a:rPr lang="ru-RU" dirty="0" smtClean="0"/>
              <a:t>Эксперимент</a:t>
            </a:r>
          </a:p>
          <a:p>
            <a:r>
              <a:rPr lang="ru-RU" dirty="0" smtClean="0"/>
              <a:t>Организация рациона питания.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357298"/>
            <a:ext cx="3471870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История открытия витаминов.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4829180" cy="476886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1880г. Николай Иванович Лунин- «для поддержания нормального физиологического состояния организма необходимы вещества содержащиеся в молоке и отсутствующие в искусственной пищевой смеси».</a:t>
            </a:r>
          </a:p>
          <a:p>
            <a:r>
              <a:rPr lang="ru-RU" dirty="0" smtClean="0"/>
              <a:t>1912г. Казимеж Функ выделил из рисовых отрубей вещество, излечивающее заболевания бери-бери и назвал его витамином(Вита-жизнь).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Современное определение витаминов.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18610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«Витамины-низкомолекулярные органические вещества разного химического строения, объединенные по признаку их строгой необходимости для жизнедеятельности организмов».</a:t>
            </a:r>
            <a:endParaRPr lang="ru-RU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500174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и номенклатура витаминов.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715436" cy="456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928694"/>
                <a:gridCol w="2286016"/>
                <a:gridCol w="4929222"/>
              </a:tblGrid>
              <a:tr h="92869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Обоз-наче-ние </a:t>
                      </a:r>
                      <a:r>
                        <a:rPr lang="ru-RU" sz="1100" baseline="0" dirty="0" smtClean="0"/>
                        <a:t>вита-мина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Название витамина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Основные источники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Функции </a:t>
                      </a:r>
                      <a:endParaRPr lang="ru-RU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3519">
                <a:tc gridSpan="4">
                  <a:txBody>
                    <a:bodyPr/>
                    <a:lstStyle/>
                    <a:p>
                      <a:r>
                        <a:rPr lang="ru-RU" sz="1200" dirty="0" smtClean="0"/>
                        <a:t>жирорастворимые витамины.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76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Ретинол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Рыбий </a:t>
                      </a:r>
                      <a:r>
                        <a:rPr lang="ru-RU" sz="1000" dirty="0" err="1" smtClean="0"/>
                        <a:t>жир.печень,молоко.шпинат,морковь</a:t>
                      </a:r>
                      <a:r>
                        <a:rPr lang="ru-RU" sz="1000" dirty="0" smtClean="0"/>
                        <a:t>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Необходим для нормального роста и формирования</a:t>
                      </a:r>
                      <a:r>
                        <a:rPr lang="ru-RU" sz="1000" baseline="0" dirty="0" smtClean="0"/>
                        <a:t> эпителиальных тканей.</a:t>
                      </a:r>
                      <a:endParaRPr lang="ru-RU" sz="100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Токоферол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Зародыши пшеницы,ржаная мука.печень,зеленые овощи.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Участвует в формировании и регуляции деятельности кровеносной системы,в работе печени.</a:t>
                      </a:r>
                      <a:endParaRPr lang="ru-RU" sz="1000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Кальциферол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Рыбий жир,яичный желток.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Регулирует всасывание из пищи кальция,необходим для образования костей,зубов.</a:t>
                      </a:r>
                      <a:endParaRPr lang="ru-RU" sz="1000" dirty="0"/>
                    </a:p>
                  </a:txBody>
                  <a:tcPr/>
                </a:tc>
              </a:tr>
              <a:tr h="263519">
                <a:tc gridSpan="4">
                  <a:txBody>
                    <a:bodyPr/>
                    <a:lstStyle/>
                    <a:p>
                      <a:r>
                        <a:rPr lang="ru-RU" sz="1200" dirty="0" smtClean="0"/>
                        <a:t>Водорастворимые витамины.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42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В1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Тиамин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Зародыши пшеницы,субпродукты,дрожжи.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Участвует в тканевом дыхании.</a:t>
                      </a:r>
                      <a:endParaRPr lang="ru-RU" sz="10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В2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Рибофлавин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Мясные,молочные продукты,яичный желток.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Поддерживает зрительную функцию,участвует в синтезе гемоглобина.</a:t>
                      </a:r>
                      <a:endParaRPr lang="ru-RU" sz="1000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smtClean="0"/>
                        <a:t>Аскорбино-вая</a:t>
                      </a:r>
                      <a:r>
                        <a:rPr lang="ru-RU" sz="1000" dirty="0" smtClean="0"/>
                        <a:t> кислота.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Картофель,цитрусовые,томаты,зеленые овощи.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Участвует в метаболизме соединительной ткани.</a:t>
                      </a:r>
                      <a:endParaRPr lang="ru-RU" sz="1000" dirty="0"/>
                    </a:p>
                  </a:txBody>
                  <a:tcPr/>
                </a:tc>
              </a:tr>
              <a:tr h="151446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витаминов(самостоятельно).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071802" y="1643050"/>
            <a:ext cx="321471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Витамины </a:t>
            </a:r>
            <a:endParaRPr lang="ru-RU" sz="2000" dirty="0"/>
          </a:p>
        </p:txBody>
      </p:sp>
      <p:cxnSp>
        <p:nvCxnSpPr>
          <p:cNvPr id="7" name="Прямая со стрелкой 6"/>
          <p:cNvCxnSpPr>
            <a:stCxn id="5" idx="3"/>
          </p:cNvCxnSpPr>
          <p:nvPr/>
        </p:nvCxnSpPr>
        <p:spPr>
          <a:xfrm rot="5400000">
            <a:off x="3044904" y="2288376"/>
            <a:ext cx="167390" cy="827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5"/>
          </p:cNvCxnSpPr>
          <p:nvPr/>
        </p:nvCxnSpPr>
        <p:spPr>
          <a:xfrm rot="16200000" flipH="1">
            <a:off x="6110301" y="2324095"/>
            <a:ext cx="95952" cy="685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000100" y="2786058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водорастворимые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2714620"/>
            <a:ext cx="228601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жирорастворимые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642910" y="3143248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2"/>
          </p:cNvCxnSpPr>
          <p:nvPr/>
        </p:nvCxnSpPr>
        <p:spPr>
          <a:xfrm rot="5400000">
            <a:off x="1250133" y="3679033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3"/>
          </p:cNvCxnSpPr>
          <p:nvPr/>
        </p:nvCxnSpPr>
        <p:spPr>
          <a:xfrm>
            <a:off x="3000364" y="2857496"/>
            <a:ext cx="57150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5429256" y="2857496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1" idx="2"/>
          </p:cNvCxnSpPr>
          <p:nvPr/>
        </p:nvCxnSpPr>
        <p:spPr>
          <a:xfrm rot="5400000">
            <a:off x="6536545" y="3536157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7143768" y="3429000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714348" y="3786190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857356" y="4429132"/>
            <a:ext cx="78581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286116" y="3857628"/>
            <a:ext cx="85725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643438" y="3714752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786578" y="4286256"/>
            <a:ext cx="8572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858148" y="4643446"/>
            <a:ext cx="85725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3" name="Звук с компакт-диска 32">
            <a:hlinkClick r:id="" action="ppaction://media"/>
          </p:cNvPr>
          <p:cNvPicPr>
            <a:picLocks noRot="1" noChangeAspect="1"/>
          </p:cNvPicPr>
          <p:nvPr>
            <a:audioCd>
              <a:st track="4"/>
              <a:end track="4" time="173"/>
            </a:audioCd>
          </p:nvPr>
        </p:nvPicPr>
        <p:blipFill>
          <a:blip r:embed="rId2"/>
          <a:stretch>
            <a:fillRect/>
          </a:stretch>
        </p:blipFill>
        <p:spPr>
          <a:xfrm>
            <a:off x="864396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 </a:t>
            </a:r>
            <a:r>
              <a:rPr lang="ru-RU" sz="3600" dirty="0"/>
              <a:t>З</a:t>
            </a:r>
            <a:r>
              <a:rPr lang="ru-RU" sz="3600" dirty="0" smtClean="0"/>
              <a:t>начение витаминов для нормального функционирования организма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114536" cy="5043510"/>
          </a:xfrm>
        </p:spPr>
        <p:txBody>
          <a:bodyPr>
            <a:noAutofit/>
          </a:bodyPr>
          <a:lstStyle/>
          <a:p>
            <a:r>
              <a:rPr lang="ru-RU" sz="1400" dirty="0" smtClean="0"/>
              <a:t>Здоровье-это самое ценное, что есть у человека.</a:t>
            </a:r>
          </a:p>
          <a:p>
            <a:r>
              <a:rPr lang="ru-RU" sz="1400" dirty="0" smtClean="0"/>
              <a:t>Нехватка витамина В2</a:t>
            </a:r>
          </a:p>
          <a:p>
            <a:r>
              <a:rPr lang="ru-RU" sz="1400" dirty="0" smtClean="0"/>
              <a:t>Нехватка витамина А</a:t>
            </a:r>
          </a:p>
          <a:p>
            <a:r>
              <a:rPr lang="ru-RU" sz="1400" dirty="0" smtClean="0"/>
              <a:t>Нехватка витамина В6,РР,фолиевой кислоты.</a:t>
            </a:r>
          </a:p>
          <a:p>
            <a:r>
              <a:rPr lang="ru-RU" sz="1400" dirty="0" smtClean="0"/>
              <a:t>Авитаминоз</a:t>
            </a:r>
          </a:p>
          <a:p>
            <a:r>
              <a:rPr lang="ru-RU" sz="1400" dirty="0" smtClean="0"/>
              <a:t>70% населения Российской Федерации испытывает недостаток витамина С.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86050" y="1643050"/>
          <a:ext cx="6096000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960430"/>
                <a:gridCol w="1016000"/>
                <a:gridCol w="1016000"/>
                <a:gridCol w="1016000"/>
                <a:gridCol w="10160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Продукт 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dirty="0" smtClean="0"/>
                        <a:t>Содержание витаминов в 100г продуктов,мг.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земляника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Абрикосы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Виноград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Смородина черная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Малина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Апельсины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Картофель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Капуста свежая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Морковь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Свекла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Помидоры красные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16,50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Суточная потребность человека в витаминах и их основные функции.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1643074"/>
                <a:gridCol w="49720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Витамины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Суточная</a:t>
                      </a:r>
                      <a:r>
                        <a:rPr lang="ru-RU" sz="1600" baseline="0" dirty="0" smtClean="0"/>
                        <a:t> потребность,мг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Функции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Аскорбиновая кислота(С)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50-100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Участвует в окислительно-восстановительных реакциях,повышает сопротивляемость организма инфекционным воздействиям.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Тиамин(В1)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1,4-2,4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Необходим для нормальной жизнедеятельности центральной нервной системы. Регулятор жирового и углеводного обмена.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Рибофлавин(В2)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1,5-3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Участвует в окислительно-восстановительных реакциях.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Ниацин(РР)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15-25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Участвует в окислительно-восстановительных реакциях в клетках.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Ретинол (А)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0,5-2,5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Необходим для роста и развития организма,для функционирования слизистых оболочек.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Кальциферол(Д)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2,5-10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Регулирует содержание кальция и фосфора в крови,минерализацию костей,зубов.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Токоферол (Е)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8-15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Влияет на синтез липидов,активный антиокислитель.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Заполните таблицу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Витамин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Суточная потребность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Звук с компакт-диска 4">
            <a:hlinkClick r:id="" action="ppaction://media"/>
          </p:cNvPr>
          <p:cNvPicPr>
            <a:picLocks noRot="1" noChangeAspect="1"/>
          </p:cNvPicPr>
          <p:nvPr>
            <a:audioCd>
              <a:st track="13"/>
              <a:end track="13" time="254"/>
            </a:audioCd>
          </p:nvPr>
        </p:nvPicPr>
        <p:blipFill>
          <a:blip r:embed="rId2"/>
          <a:stretch>
            <a:fillRect/>
          </a:stretch>
        </p:blipFill>
        <p:spPr>
          <a:xfrm>
            <a:off x="7572396" y="550070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281</TotalTime>
  <Words>838</Words>
  <Application>Microsoft Office PowerPoint</Application>
  <PresentationFormat>Экран (4:3)</PresentationFormat>
  <Paragraphs>225</Paragraphs>
  <Slides>18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Витамины-основа жизни.</vt:lpstr>
      <vt:lpstr>План урока:</vt:lpstr>
      <vt:lpstr>История открытия витаминов.</vt:lpstr>
      <vt:lpstr>Современное определение витаминов.</vt:lpstr>
      <vt:lpstr>Классификация и номенклатура витаминов.</vt:lpstr>
      <vt:lpstr>Классификация витаминов(самостоятельно).</vt:lpstr>
      <vt:lpstr>« Значение витаминов для нормального функционирования организма».</vt:lpstr>
      <vt:lpstr>Суточная потребность человека в витаминах и их основные функции.</vt:lpstr>
      <vt:lpstr>Заполните таблицу</vt:lpstr>
      <vt:lpstr>Значение овощей и фруктов.</vt:lpstr>
      <vt:lpstr>Петрушка </vt:lpstr>
      <vt:lpstr>Смородина. </vt:lpstr>
      <vt:lpstr>Укроп .</vt:lpstr>
      <vt:lpstr>Тыква .</vt:lpstr>
      <vt:lpstr>Яблоки .</vt:lpstr>
      <vt:lpstr>Практическая работа « Обнаружение витаминов».</vt:lpstr>
      <vt:lpstr>Современные проблемы рационального питания.</vt:lpstr>
      <vt:lpstr>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Витамины-основа жизни.</dc:title>
  <dc:creator>Igor</dc:creator>
  <cp:lastModifiedBy>Igor</cp:lastModifiedBy>
  <cp:revision>28</cp:revision>
  <dcterms:created xsi:type="dcterms:W3CDTF">2012-04-15T04:38:09Z</dcterms:created>
  <dcterms:modified xsi:type="dcterms:W3CDTF">2012-04-18T03:48:08Z</dcterms:modified>
</cp:coreProperties>
</file>